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5"/>
  </p:notesMasterIdLst>
  <p:handoutMasterIdLst>
    <p:handoutMasterId r:id="rId16"/>
  </p:handoutMasterIdLst>
  <p:sldIdLst>
    <p:sldId id="259" r:id="rId3"/>
    <p:sldId id="1733" r:id="rId4"/>
    <p:sldId id="1725" r:id="rId5"/>
    <p:sldId id="1724" r:id="rId6"/>
    <p:sldId id="1727" r:id="rId7"/>
    <p:sldId id="1728" r:id="rId8"/>
    <p:sldId id="1729" r:id="rId9"/>
    <p:sldId id="1730" r:id="rId10"/>
    <p:sldId id="1726" r:id="rId11"/>
    <p:sldId id="1731" r:id="rId12"/>
    <p:sldId id="1732" r:id="rId13"/>
    <p:sldId id="260" r:id="rId14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1733"/>
            <p14:sldId id="1725"/>
            <p14:sldId id="1724"/>
            <p14:sldId id="1727"/>
            <p14:sldId id="1728"/>
            <p14:sldId id="1729"/>
            <p14:sldId id="1730"/>
            <p14:sldId id="1726"/>
            <p14:sldId id="1731"/>
            <p14:sldId id="1732"/>
          </p14:sldIdLst>
        </p14:section>
        <p14:section name="封底" id="{843E591D-6EE2-4691-951C-C0C689F22170}">
          <p14:sldIdLst>
            <p14:sldId id="260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 varScale="1">
        <p:scale>
          <a:sx n="66" d="100"/>
          <a:sy n="66" d="100"/>
        </p:scale>
        <p:origin x="596" y="36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 smtClean="0"/>
              <a:t>骨架和蒙皮的生成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2020年12月8日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黄晓阳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Details</a:t>
            </a:r>
            <a:r>
              <a:rPr lang="en-US" altLang="zh-CN" dirty="0"/>
              <a:t>: </a:t>
            </a:r>
            <a:r>
              <a:rPr lang="en-US" altLang="zh-CN" dirty="0" err="1"/>
              <a:t>GMEdgeNet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6" y="729790"/>
            <a:ext cx="11181559" cy="591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5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Limitations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728" y="1078618"/>
            <a:ext cx="2476190" cy="492380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01679" y="36602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 smtClean="0"/>
              <a:t>‘’Many </a:t>
            </a:r>
            <a:r>
              <a:rPr lang="en-US" altLang="zh-CN" i="1" dirty="0"/>
              <a:t>rigs often do not include bones for small</a:t>
            </a:r>
          </a:p>
          <a:p>
            <a:r>
              <a:rPr lang="en-US" altLang="zh-CN" i="1" dirty="0"/>
              <a:t>parts, like feet, fingers, clothing and </a:t>
            </a:r>
            <a:r>
              <a:rPr lang="en-US" altLang="zh-CN" i="1" dirty="0" smtClean="0"/>
              <a:t>accessories’’</a:t>
            </a:r>
            <a:endParaRPr lang="zh-CN" altLang="en-US" i="1" dirty="0"/>
          </a:p>
        </p:txBody>
      </p:sp>
      <p:sp>
        <p:nvSpPr>
          <p:cNvPr id="11" name="矩形 10"/>
          <p:cNvSpPr/>
          <p:nvPr/>
        </p:nvSpPr>
        <p:spPr>
          <a:xfrm>
            <a:off x="5301679" y="1828042"/>
            <a:ext cx="5156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/>
              <a:t>“Our </a:t>
            </a:r>
            <a:r>
              <a:rPr lang="en-US" altLang="zh-CN" i="1" dirty="0"/>
              <a:t>current </a:t>
            </a:r>
            <a:r>
              <a:rPr lang="en-US" altLang="zh-CN" i="1" dirty="0" smtClean="0"/>
              <a:t>bandwidth parameter </a:t>
            </a:r>
            <a:r>
              <a:rPr lang="en-US" altLang="zh-CN" i="1" dirty="0"/>
              <a:t>explores one mode of variation</a:t>
            </a:r>
            <a:r>
              <a:rPr lang="en-US" altLang="zh-CN" i="1" dirty="0" smtClean="0"/>
              <a:t>.” (clustering)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9950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2136663" y="1933184"/>
            <a:ext cx="214237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骨架绑定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rigging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概念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2570004"/>
            <a:ext cx="2755525" cy="21405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349" y="2537823"/>
            <a:ext cx="2579181" cy="22594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52267" y="2514749"/>
            <a:ext cx="2161420" cy="2323809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103002" y="2385616"/>
            <a:ext cx="2176035" cy="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425" y="2537823"/>
            <a:ext cx="2522723" cy="224985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5432469" y="1950945"/>
            <a:ext cx="2142374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蒙皮（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245697" y="2392016"/>
            <a:ext cx="2176035" cy="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8780486" y="1939584"/>
            <a:ext cx="142109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可以动了！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8290738" y="2374255"/>
            <a:ext cx="2176035" cy="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558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概念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216330" y="4790782"/>
            <a:ext cx="370064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一般由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动画师用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Maya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软件创建（耗时耗人力，需要高级人才）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37" y="1551737"/>
            <a:ext cx="5347940" cy="28771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6"/>
          <a:stretch/>
        </p:blipFill>
        <p:spPr>
          <a:xfrm rot="16200000">
            <a:off x="1509831" y="851207"/>
            <a:ext cx="2857568" cy="395672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218015" y="4970831"/>
            <a:ext cx="32367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目前可通过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学习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1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RigNet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966408"/>
            <a:ext cx="8694263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特点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端到端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关节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预测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骨架预测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蒙皮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没有人型骨架的先验，适用于不同形态的生物体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高度工程化，工作量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大，很多细微的设置</a:t>
            </a:r>
          </a:p>
        </p:txBody>
      </p:sp>
      <p:sp>
        <p:nvSpPr>
          <p:cNvPr id="25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2172344" y="2088307"/>
            <a:ext cx="802277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/>
              <a:t>RigNet</a:t>
            </a:r>
            <a:r>
              <a:rPr lang="en-US" altLang="zh-CN" sz="2800" dirty="0"/>
              <a:t>: Neural Rigging for Articulated Characters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415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Stage1: joint prediction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441808" y="906789"/>
            <a:ext cx="10921609" cy="335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Method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Regression(per vertex)+clustering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 target: Closest joint of each vertex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Mean-shift clustering</a:t>
            </a: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need to input the number of target clusters</a:t>
            </a: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differentiable 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-1" r="46480"/>
          <a:stretch/>
        </p:blipFill>
        <p:spPr>
          <a:xfrm>
            <a:off x="4068541" y="3732039"/>
            <a:ext cx="7039992" cy="27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7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7864933" cy="598488"/>
          </a:xfrm>
        </p:spPr>
        <p:txBody>
          <a:bodyPr/>
          <a:lstStyle/>
          <a:p>
            <a:r>
              <a:rPr lang="en-US" altLang="zh-CN" dirty="0" smtClean="0"/>
              <a:t>Stage2: connectivity(bones) prediction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441808" y="906789"/>
            <a:ext cx="10921609" cy="328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Method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Predict the probability of each candidate connection (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BoneNet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Candidate bone descriptor: joint coordinates, distance, proportion of the candidate bone lying in the exterior of the mesh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MST(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最小生成树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to generate rigs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34" y="3588789"/>
            <a:ext cx="4271931" cy="2675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44" y="3651048"/>
            <a:ext cx="3166965" cy="26238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32904" y="5301838"/>
            <a:ext cx="1042778" cy="592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56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Stage3: skinning prediction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441808" y="906789"/>
            <a:ext cx="1092160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Method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each vertex: predict a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softmax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distribution over bones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 feature: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vertex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coords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+ bones starting/ending point + volumetric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geodesic distances to all the bones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" b="1098"/>
          <a:stretch/>
        </p:blipFill>
        <p:spPr>
          <a:xfrm>
            <a:off x="7961719" y="3444375"/>
            <a:ext cx="3723809" cy="26279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41267" y="3078055"/>
            <a:ext cx="204186" cy="204186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41267" y="3282241"/>
            <a:ext cx="204186" cy="204186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41267" y="3490866"/>
            <a:ext cx="204186" cy="204186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3385" y="3227667"/>
            <a:ext cx="1328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Vertex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coords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2441267" y="3690613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441267" y="3894799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41267" y="4103424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41267" y="4307610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441267" y="4511796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441267" y="4720421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2199784" y="3086932"/>
            <a:ext cx="134951" cy="6036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27907" y="3798734"/>
            <a:ext cx="1487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Vertex to bone 1</a:t>
            </a:r>
            <a:endParaRPr lang="zh-CN" altLang="en-US" sz="1400" dirty="0"/>
          </a:p>
        </p:txBody>
      </p:sp>
      <p:sp>
        <p:nvSpPr>
          <p:cNvPr id="21" name="左大括号 20"/>
          <p:cNvSpPr/>
          <p:nvPr/>
        </p:nvSpPr>
        <p:spPr>
          <a:xfrm>
            <a:off x="2199784" y="3686358"/>
            <a:ext cx="134951" cy="6036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/>
          <p:cNvSpPr/>
          <p:nvPr/>
        </p:nvSpPr>
        <p:spPr>
          <a:xfrm>
            <a:off x="2199784" y="4294661"/>
            <a:ext cx="134951" cy="6036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27907" y="4426538"/>
            <a:ext cx="1487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Vertex to bone 2</a:t>
            </a:r>
            <a:endParaRPr lang="zh-CN" altLang="en-US" sz="1400" dirty="0"/>
          </a:p>
        </p:txBody>
      </p:sp>
      <p:sp>
        <p:nvSpPr>
          <p:cNvPr id="25" name="矩形 24"/>
          <p:cNvSpPr/>
          <p:nvPr/>
        </p:nvSpPr>
        <p:spPr>
          <a:xfrm>
            <a:off x="2441267" y="5281266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441267" y="5485452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441267" y="5694077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>
            <a:off x="2199784" y="5268317"/>
            <a:ext cx="134951" cy="6036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27907" y="5400194"/>
            <a:ext cx="1508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Vertex to bone K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 rot="5400000">
            <a:off x="2418184" y="489971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377816" y="5999693"/>
            <a:ext cx="2331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 feature for one vertex</a:t>
            </a:r>
            <a:endParaRPr lang="zh-CN" altLang="en-US" sz="1400" dirty="0"/>
          </a:p>
        </p:txBody>
      </p:sp>
      <p:sp>
        <p:nvSpPr>
          <p:cNvPr id="32" name="矩形 31"/>
          <p:cNvSpPr/>
          <p:nvPr/>
        </p:nvSpPr>
        <p:spPr>
          <a:xfrm>
            <a:off x="3470265" y="4065522"/>
            <a:ext cx="1491747" cy="51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GMEdgeNet</a:t>
            </a:r>
            <a:endParaRPr lang="zh-CN" altLang="en-US" dirty="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2886075" y="4307610"/>
            <a:ext cx="428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5073937" y="4315759"/>
            <a:ext cx="428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165651" y="3800855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165651" y="4009480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165651" y="4213666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165651" y="4417852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165651" y="4628779"/>
            <a:ext cx="204186" cy="204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131016" y="5042478"/>
            <a:ext cx="2642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 weight over K bones for one vertex</a:t>
            </a:r>
            <a:endParaRPr lang="zh-CN" altLang="en-US" sz="1400" dirty="0"/>
          </a:p>
        </p:txBody>
      </p:sp>
      <p:sp>
        <p:nvSpPr>
          <p:cNvPr id="42" name="左大括号 41"/>
          <p:cNvSpPr/>
          <p:nvPr/>
        </p:nvSpPr>
        <p:spPr>
          <a:xfrm>
            <a:off x="5978413" y="3813753"/>
            <a:ext cx="98290" cy="9649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690641" y="4144909"/>
            <a:ext cx="304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8341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Total pipeline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2248304"/>
            <a:ext cx="11391900" cy="2342585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 flipV="1">
            <a:off x="5486400" y="1905000"/>
            <a:ext cx="9525" cy="67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030092" y="1597223"/>
            <a:ext cx="931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Joint loss</a:t>
            </a:r>
            <a:endParaRPr lang="zh-CN" altLang="en-US" sz="1400" dirty="0"/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7810500" y="1905000"/>
            <a:ext cx="9525" cy="67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7354192" y="1597223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Bone loss</a:t>
            </a:r>
            <a:endParaRPr lang="zh-CN" altLang="en-US" sz="1400" dirty="0"/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11052819" y="1918001"/>
            <a:ext cx="9525" cy="67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10091706" y="1592461"/>
            <a:ext cx="1798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Skining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weights loss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6478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Details</a:t>
            </a:r>
            <a:r>
              <a:rPr lang="en-US" altLang="zh-CN" dirty="0"/>
              <a:t>: </a:t>
            </a:r>
            <a:r>
              <a:rPr lang="en-US" altLang="zh-CN" dirty="0" err="1"/>
              <a:t>GMEdgeNet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062" y="1062545"/>
            <a:ext cx="6676190" cy="2447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538" y="3570881"/>
            <a:ext cx="7285714" cy="24571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441808" y="906789"/>
            <a:ext cx="4582953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GMEdgeConv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graph (mesh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Output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per-vertex attributes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Two MLPs: one for geodesic neighbors, one for topologic neighbors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GMEdgeConv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plus global shape encoding form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GMEdgeNet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68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4028</TotalTime>
  <Words>315</Words>
  <Application>Microsoft Office PowerPoint</Application>
  <PresentationFormat>宽屏</PresentationFormat>
  <Paragraphs>57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宋体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骨架和蒙皮的生成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黄晓阳</cp:lastModifiedBy>
  <cp:revision>171</cp:revision>
  <dcterms:created xsi:type="dcterms:W3CDTF">2019-01-23T14:14:04Z</dcterms:created>
  <dcterms:modified xsi:type="dcterms:W3CDTF">2020-12-08T10:53:02Z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